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338" r:id="rId2"/>
    <p:sldId id="341" r:id="rId3"/>
    <p:sldId id="561" r:id="rId4"/>
    <p:sldId id="343" r:id="rId5"/>
    <p:sldId id="563" r:id="rId6"/>
    <p:sldId id="564" r:id="rId7"/>
    <p:sldId id="565" r:id="rId8"/>
    <p:sldId id="567" r:id="rId9"/>
    <p:sldId id="568" r:id="rId10"/>
    <p:sldId id="569" r:id="rId11"/>
    <p:sldId id="570" r:id="rId12"/>
    <p:sldId id="573" r:id="rId13"/>
    <p:sldId id="572" r:id="rId14"/>
    <p:sldId id="575" r:id="rId15"/>
    <p:sldId id="577" r:id="rId16"/>
    <p:sldId id="598" r:id="rId17"/>
    <p:sldId id="578" r:id="rId18"/>
    <p:sldId id="579" r:id="rId19"/>
    <p:sldId id="596" r:id="rId20"/>
    <p:sldId id="599" r:id="rId21"/>
    <p:sldId id="582" r:id="rId22"/>
    <p:sldId id="580" r:id="rId23"/>
    <p:sldId id="600" r:id="rId24"/>
    <p:sldId id="583" r:id="rId25"/>
    <p:sldId id="584" r:id="rId26"/>
    <p:sldId id="608" r:id="rId27"/>
    <p:sldId id="586" r:id="rId28"/>
    <p:sldId id="587" r:id="rId29"/>
    <p:sldId id="602" r:id="rId30"/>
    <p:sldId id="595" r:id="rId31"/>
    <p:sldId id="603" r:id="rId32"/>
    <p:sldId id="588" r:id="rId33"/>
    <p:sldId id="604" r:id="rId34"/>
    <p:sldId id="607" r:id="rId35"/>
    <p:sldId id="590" r:id="rId36"/>
    <p:sldId id="589" r:id="rId37"/>
    <p:sldId id="605" r:id="rId38"/>
    <p:sldId id="591" r:id="rId39"/>
    <p:sldId id="606" r:id="rId40"/>
    <p:sldId id="601" r:id="rId41"/>
    <p:sldId id="593" r:id="rId42"/>
    <p:sldId id="497" r:id="rId43"/>
  </p:sldIdLst>
  <p:sldSz cx="17337088" cy="9752013"/>
  <p:notesSz cx="6858000" cy="9144000"/>
  <p:defaultTextStyle>
    <a:defPPr>
      <a:defRPr lang="ru-RU"/>
    </a:defPPr>
    <a:lvl1pPr marL="0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042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083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125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167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209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0250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0292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0334" algn="l" defTabSz="1300083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anyan Ani" initials="SA" lastIdx="7" clrIdx="0">
    <p:extLst/>
  </p:cmAuthor>
  <p:cmAuthor id="2" name="Strelkov Ivan Vladimirovich" initials="SIV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EBE"/>
    <a:srgbClr val="005BFF"/>
    <a:srgbClr val="03346E"/>
    <a:srgbClr val="06C998"/>
    <a:srgbClr val="4EFACF"/>
    <a:srgbClr val="FFEA66"/>
    <a:srgbClr val="66C7FF"/>
    <a:srgbClr val="FB7099"/>
    <a:srgbClr val="FFDC00"/>
    <a:srgbClr val="FFD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/>
    <p:restoredTop sz="86427"/>
  </p:normalViewPr>
  <p:slideViewPr>
    <p:cSldViewPr snapToGrid="0" snapToObjects="1" showGuides="1">
      <p:cViewPr>
        <p:scale>
          <a:sx n="51" d="100"/>
          <a:sy n="51" d="100"/>
        </p:scale>
        <p:origin x="1024" y="680"/>
      </p:cViewPr>
      <p:guideLst/>
    </p:cSldViewPr>
  </p:slideViewPr>
  <p:outlineViewPr>
    <p:cViewPr>
      <p:scale>
        <a:sx n="33" d="100"/>
        <a:sy n="33" d="100"/>
      </p:scale>
      <p:origin x="0" y="-190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7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E33EEF02-802D-2B4E-B368-D87D75736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98D8B-678D-D642-87F6-8C941DCC783C}" type="datetimeFigureOut">
              <a:rPr lang="ru-RU" smtClean="0"/>
              <a:t>24.09.2021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E58A3012-3DD9-4847-BC51-D57BF8AB5C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66A23130-55D4-EB40-A062-88E0ADC2C7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CE872-1F80-204F-8C65-C356051A8F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176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D56FB6-65F2-3649-84D3-26727DF64DA2}" type="datetimeFigureOut">
              <a:rPr lang="ru-RU" smtClean="0"/>
              <a:pPr/>
              <a:t>24.09.2021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3E5D75E-72D6-CD44-994A-C15A26A8438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5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0083" rtl="0" eaLnBrk="1" latinLnBrk="0" hangingPunct="1">
      <a:defRPr sz="1706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50042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2pPr>
    <a:lvl3pPr marL="1300083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3pPr>
    <a:lvl4pPr marL="1950125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4pPr>
    <a:lvl5pPr marL="2600167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5pPr>
    <a:lvl6pPr marL="3250209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6pPr>
    <a:lvl7pPr marL="3900250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7pPr>
    <a:lvl8pPr marL="4550292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8pPr>
    <a:lvl9pPr marL="5200334" algn="l" defTabSz="1300083" rtl="0" eaLnBrk="1" latinLnBrk="0" hangingPunct="1">
      <a:defRPr sz="17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80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06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00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КОД</a:t>
            </a:r>
            <a:r>
              <a:rPr lang="ru-RU" baseline="0" dirty="0" smtClean="0"/>
              <a:t> 13-20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7474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300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КОД</a:t>
            </a:r>
            <a:r>
              <a:rPr lang="ru-RU" baseline="0" dirty="0" smtClean="0"/>
              <a:t> 13-20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22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</a:t>
            </a:r>
            <a:r>
              <a:rPr lang="ru-RU" baseline="0" dirty="0" smtClean="0"/>
              <a:t> 21-22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511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почти</a:t>
            </a:r>
            <a:r>
              <a:rPr lang="ru-RU" baseline="0" dirty="0" smtClean="0"/>
              <a:t> всегда использовать слайсы, а не массивы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1939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 23-30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48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</a:t>
            </a:r>
            <a:r>
              <a:rPr lang="ru-RU" baseline="0" dirty="0" smtClean="0"/>
              <a:t> 31-32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3157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 33-35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9215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Указатель – это всего лишь ссылка (ярлык). Поэтому, копируя указатель, мы как будто копируем ярлык,</a:t>
            </a:r>
            <a:r>
              <a:rPr lang="ru-RU" baseline="0" dirty="0" smtClean="0"/>
              <a:t> который указывает на область памяти.</a:t>
            </a:r>
          </a:p>
          <a:p>
            <a:r>
              <a:rPr lang="ru-RU" baseline="0" dirty="0" smtClean="0"/>
              <a:t>	</a:t>
            </a:r>
          </a:p>
          <a:p>
            <a:r>
              <a:rPr lang="ru-RU" baseline="0" dirty="0" smtClean="0"/>
              <a:t>Поэтому мы можем по этому ярлыку успешно менять значение.</a:t>
            </a:r>
          </a:p>
          <a:p>
            <a:endParaRPr lang="ru-RU" baseline="0" dirty="0" smtClean="0"/>
          </a:p>
          <a:p>
            <a:r>
              <a:rPr lang="ru-RU" dirty="0" smtClean="0"/>
              <a:t>КОД 36-38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0888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Ссылочный</a:t>
            </a:r>
            <a:r>
              <a:rPr lang="ru-RU" baseline="0" dirty="0" smtClean="0"/>
              <a:t> тип не может быть ключом словаря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805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263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</a:t>
            </a:r>
            <a:r>
              <a:rPr lang="ru-RU" baseline="0" dirty="0" smtClean="0"/>
              <a:t> 39-41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78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</a:t>
            </a:r>
            <a:r>
              <a:rPr lang="en-US" dirty="0" err="1" smtClean="0"/>
              <a:t>fmt</a:t>
            </a:r>
            <a:r>
              <a:rPr lang="en-US" baseline="0" dirty="0" smtClean="0"/>
              <a:t> – opinionated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98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 – 01-06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173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175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 – 07-08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88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частности, используется для безопасности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336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КОД</a:t>
            </a:r>
            <a:r>
              <a:rPr lang="ru-RU" baseline="0" dirty="0" smtClean="0"/>
              <a:t> 09-12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261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5D75E-72D6-CD44-994A-C15A26A8438F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17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заставк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8C9C5646-214A-8C4F-9510-A7B4F94F3A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35" t="527" r="5822" b="1214"/>
          <a:stretch/>
        </p:blipFill>
        <p:spPr>
          <a:xfrm>
            <a:off x="0" y="0"/>
            <a:ext cx="17337088" cy="97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BF494B4-658A-C247-A35B-9B81EA8144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7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xmlns="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8700" y="2590857"/>
            <a:ext cx="7380001" cy="5767458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A1523B33-BEDA-A047-9271-399DDE7CD87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10389" y="2590922"/>
            <a:ext cx="7380001" cy="5767388"/>
          </a:xfrm>
        </p:spPr>
        <p:txBody>
          <a:bodyPr/>
          <a:lstStyle>
            <a:lvl1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2pPr>
            <a:lvl3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lvl3pPr>
            <a:lvl4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Образец текста</a:t>
            </a:r>
          </a:p>
          <a:p>
            <a:pPr marL="0" marR="0" lvl="1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Второй уровень</a:t>
            </a:r>
          </a:p>
          <a:p>
            <a:pPr marL="647935" marR="0" lvl="2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Третий уровень</a:t>
            </a:r>
          </a:p>
          <a:p>
            <a:pPr marL="647935" marR="0" lvl="3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Четвертый уровень</a:t>
            </a:r>
          </a:p>
          <a:p>
            <a:pPr marL="0" marR="0" lvl="4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C5355D1-B5F0-EE45-ADB5-B54608CC839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ru-RU" dirty="0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2278192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 (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xmlns="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8696" y="2590857"/>
            <a:ext cx="4822822" cy="5767458"/>
          </a:xfrm>
        </p:spPr>
        <p:txBody>
          <a:bodyPr tIns="108000"/>
          <a:lstStyle>
            <a:lvl1pPr>
              <a:defRPr sz="42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A1523B33-BEDA-A047-9271-399DDE7CD87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37437" y="2590922"/>
            <a:ext cx="9952950" cy="5767388"/>
          </a:xfrm>
        </p:spPr>
        <p:txBody>
          <a:bodyPr/>
          <a:lstStyle>
            <a:lvl1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2pPr>
            <a:lvl3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lvl3pPr>
            <a:lvl4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Образец текста</a:t>
            </a:r>
          </a:p>
          <a:p>
            <a:pPr marL="0" marR="0" lvl="1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Второй уровень</a:t>
            </a:r>
          </a:p>
          <a:p>
            <a:pPr marL="647935" marR="0" lvl="2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Третий уровень</a:t>
            </a:r>
          </a:p>
          <a:p>
            <a:pPr marL="647935" marR="0" lvl="3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Четвертый уровень</a:t>
            </a:r>
          </a:p>
          <a:p>
            <a:pPr marL="0" marR="0" lvl="4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635609A3-0EDC-1A4C-9AC0-B6A477594A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98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2 объекта (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8">
            <a:extLst>
              <a:ext uri="{FF2B5EF4-FFF2-40B4-BE49-F238E27FC236}">
                <a16:creationId xmlns:a16="http://schemas.microsoft.com/office/drawing/2014/main" xmlns="" id="{390139F2-A108-E742-A367-21FDE46BE88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70153" y="2590922"/>
            <a:ext cx="4798511" cy="5767388"/>
          </a:xfrm>
        </p:spPr>
        <p:txBody>
          <a:bodyPr/>
          <a:lstStyle>
            <a:lvl1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2pPr>
            <a:lvl3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lvl3pPr>
            <a:lvl4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Образец текста</a:t>
            </a:r>
          </a:p>
          <a:p>
            <a:pPr marL="0" marR="0" lvl="1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Второй уровень</a:t>
            </a:r>
          </a:p>
          <a:p>
            <a:pPr marL="647935" marR="0" lvl="2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Третий уровень</a:t>
            </a:r>
          </a:p>
          <a:p>
            <a:pPr marL="647935" marR="0" lvl="3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Четвертый уровень</a:t>
            </a:r>
          </a:p>
          <a:p>
            <a:pPr marL="0" marR="0" lvl="4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xmlns="" id="{A1523B33-BEDA-A047-9271-399DDE7CD87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37437" y="2590922"/>
            <a:ext cx="9952950" cy="5767388"/>
          </a:xfrm>
        </p:spPr>
        <p:txBody>
          <a:bodyPr/>
          <a:lstStyle>
            <a:lvl1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2pPr>
            <a:lvl3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Системный шрифт"/>
              <a:buChar char="—"/>
              <a:tabLst/>
              <a:defRPr/>
            </a:lvl3pPr>
            <a:lvl4pPr marL="647935" marR="0" indent="-647935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300148" rtl="0" eaLnBrk="1" fontAlgn="auto" latinLnBrk="0" hangingPunct="1">
              <a:lnSpc>
                <a:spcPct val="100000"/>
              </a:lnSpc>
              <a:spcBef>
                <a:spcPts val="1261"/>
              </a:spcBef>
              <a:spcAft>
                <a:spcPts val="1261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D4757FA-DAE3-B44D-8E9B-B4D241A44E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996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8441" y="5127625"/>
            <a:ext cx="2881683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52408" y="5127625"/>
            <a:ext cx="2881683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69209" y="5127625"/>
            <a:ext cx="2881684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
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xmlns="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928779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xmlns="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7075499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xmlns="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2222219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DE073B3-2287-344F-8C83-040353BD404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66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7607" y="5127625"/>
            <a:ext cx="3214344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7366" y="5127625"/>
            <a:ext cx="3215384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524630" y="5127625"/>
            <a:ext cx="3202734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
</a:t>
            </a:r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xmlns="" id="{3D60523E-FB91-1F41-989E-47B267D7DFB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957601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15" name="Рисунок 5">
            <a:extLst>
              <a:ext uri="{FF2B5EF4-FFF2-40B4-BE49-F238E27FC236}">
                <a16:creationId xmlns:a16="http://schemas.microsoft.com/office/drawing/2014/main" xmlns="" id="{0206DE54-DF1E-B74E-86C8-98450A4D92FD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4817367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xmlns="" id="{1DE8265D-E987-ED40-8435-0E438B5A8B6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2524624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xmlns="" id="{E4B3EA87-6CD3-3D43-B688-58E3609A91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8678166" y="3473020"/>
            <a:ext cx="1695599" cy="1296001"/>
          </a:xfrm>
        </p:spPr>
        <p:txBody>
          <a:bodyPr/>
          <a:lstStyle>
            <a:lvl1pPr algn="ctr">
              <a:defRPr sz="2400"/>
            </a:lvl1pPr>
          </a:lstStyle>
          <a:p>
            <a:endParaRPr lang="ru-RU" dirty="0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xmlns="" id="{754909FF-3555-D944-93AE-CF575F47B5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8166" y="5127625"/>
            <a:ext cx="3199509" cy="2251076"/>
          </a:xfrm>
          <a:noFill/>
        </p:spPr>
        <p:txBody>
          <a:bodyPr/>
          <a:lstStyle>
            <a:lvl1pPr algn="l">
              <a:defRPr/>
            </a:lvl1pPr>
          </a:lstStyle>
          <a:p>
            <a:r>
              <a:rPr lang="ru-RU" dirty="0"/>
              <a:t>Образец текста
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B62AF0AF-B6DC-F74C-BC8E-367F1A9B09A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047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BEE88FC4-E9C1-024E-BD46-57A797A864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88917" y="0"/>
            <a:ext cx="8648172" cy="9752013"/>
          </a:xfrm>
        </p:spPr>
        <p:txBody>
          <a:bodyPr/>
          <a:lstStyle/>
          <a:p>
            <a:endParaRPr lang="ru-R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2B015A7-22F3-D04C-9BFE-3E36923C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7" y="320406"/>
            <a:ext cx="6730877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AE7FB983-CFC8-5940-A1A8-347BE6F7C6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57264" y="8985250"/>
            <a:ext cx="6791346" cy="320749"/>
          </a:xfr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  <p:sp>
        <p:nvSpPr>
          <p:cNvPr id="10" name="Объект 8">
            <a:extLst>
              <a:ext uri="{FF2B5EF4-FFF2-40B4-BE49-F238E27FC236}">
                <a16:creationId xmlns:a16="http://schemas.microsoft.com/office/drawing/2014/main" xmlns="" id="{4A96421E-EC33-5D4A-9AF8-CF6DFBB4DE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4848" y="2951859"/>
            <a:ext cx="6730877" cy="5482770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941500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и текст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BEE88FC4-E9C1-024E-BD46-57A797A864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67583" y="0"/>
            <a:ext cx="5769506" cy="9752013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974848" y="2951859"/>
            <a:ext cx="9606899" cy="5482770"/>
          </a:xfrm>
        </p:spPr>
        <p:txBody>
          <a:bodyPr tIns="10800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E6AA5C4F-15C7-BE48-9B2D-A435FCE4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7" y="320406"/>
            <a:ext cx="9637708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A20F649C-E525-7340-93F4-F146FA29D3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57264" y="8985250"/>
            <a:ext cx="9637711" cy="320749"/>
          </a:xfr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278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2E06294-7376-544B-9995-ED65FAB43191}"/>
              </a:ext>
            </a:extLst>
          </p:cNvPr>
          <p:cNvSpPr/>
          <p:nvPr userDrawn="1"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974851" y="2584573"/>
            <a:ext cx="15392274" cy="6072065"/>
          </a:xfrm>
        </p:spPr>
        <p:txBody>
          <a:bodyPr tIns="0"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D1A6BF5-DDA4-B441-9053-AF619AB4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1860CF9-50D8-8A44-8F5D-6E0FE2D640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9732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Cod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2E06294-7376-544B-9995-ED65FAB43191}"/>
              </a:ext>
            </a:extLst>
          </p:cNvPr>
          <p:cNvSpPr/>
          <p:nvPr userDrawn="1"/>
        </p:nvSpPr>
        <p:spPr>
          <a:xfrm>
            <a:off x="0" y="0"/>
            <a:ext cx="17337088" cy="9752013"/>
          </a:xfrm>
          <a:prstGeom prst="rect">
            <a:avLst/>
          </a:prstGeom>
          <a:solidFill>
            <a:schemeClr val="tx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3"/>
          </p:nvPr>
        </p:nvSpPr>
        <p:spPr>
          <a:xfrm>
            <a:off x="974847" y="625475"/>
            <a:ext cx="15392277" cy="8031162"/>
          </a:xfrm>
        </p:spPr>
        <p:txBody>
          <a:bodyPr tIns="0"/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2637D1A1-0BCB-1E4D-ABAD-9108EDC253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415591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заставка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000206C-8628-1A43-BE93-A944ABE0C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900" t="896" r="1750" b="2108"/>
          <a:stretch/>
        </p:blipFill>
        <p:spPr>
          <a:xfrm>
            <a:off x="0" y="0"/>
            <a:ext cx="17337088" cy="97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24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293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8F93913-E7B1-D048-8B50-79DD0F6B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/>
          </a:blip>
          <a:srcRect l="12591" t="21931" r="11987" b="20489"/>
          <a:stretch/>
        </p:blipFill>
        <p:spPr>
          <a:xfrm>
            <a:off x="1916114" y="7156368"/>
            <a:ext cx="571647" cy="4364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DD18925-C7D2-3D49-8D5A-F7F940B9FDF6}"/>
              </a:ext>
            </a:extLst>
          </p:cNvPr>
          <p:cNvSpPr txBox="1">
            <a:spLocks/>
          </p:cNvSpPr>
          <p:nvPr userDrawn="1"/>
        </p:nvSpPr>
        <p:spPr>
          <a:xfrm>
            <a:off x="1933699" y="2153649"/>
            <a:ext cx="13488986" cy="3527426"/>
          </a:xfrm>
          <a:prstGeom prst="rect">
            <a:avLst/>
          </a:prstGeom>
        </p:spPr>
        <p:txBody>
          <a:bodyPr vert="horz" lIns="0" tIns="0" rIns="0" bIns="72000" rtlCol="0" anchor="b">
            <a:noAutofit/>
          </a:bodyPr>
          <a:lstStyle>
            <a:lvl1pPr algn="l" defTabSz="13001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400" dirty="0"/>
              <a:t>Спасибо за внимание!</a:t>
            </a:r>
            <a:endParaRPr lang="en-US" sz="64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B0E8BB6E-B110-1C4B-83E1-E75CC064BE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33699" y="6250142"/>
            <a:ext cx="13488986" cy="656877"/>
          </a:xfrm>
        </p:spPr>
        <p:txBody>
          <a:bodyPr tIns="144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marL="650074" indent="0" algn="ctr">
              <a:buNone/>
              <a:defRPr sz="2844"/>
            </a:lvl2pPr>
            <a:lvl3pPr marL="1300148" indent="0" algn="ctr">
              <a:buNone/>
              <a:defRPr sz="2560"/>
            </a:lvl3pPr>
            <a:lvl4pPr marL="1950222" indent="0" algn="ctr">
              <a:buNone/>
              <a:defRPr sz="2275"/>
            </a:lvl4pPr>
            <a:lvl5pPr marL="2600296" indent="0" algn="ctr">
              <a:buNone/>
              <a:defRPr sz="2275"/>
            </a:lvl5pPr>
            <a:lvl6pPr marL="3250370" indent="0" algn="ctr">
              <a:buNone/>
              <a:defRPr sz="2275"/>
            </a:lvl6pPr>
            <a:lvl7pPr marL="3900444" indent="0" algn="ctr">
              <a:buNone/>
              <a:defRPr sz="2275"/>
            </a:lvl7pPr>
            <a:lvl8pPr marL="4550518" indent="0" algn="ctr">
              <a:buNone/>
              <a:defRPr sz="2275"/>
            </a:lvl8pPr>
            <a:lvl9pPr marL="5200591" indent="0" algn="ctr">
              <a:buNone/>
              <a:defRPr sz="2275"/>
            </a:lvl9pPr>
          </a:lstStyle>
          <a:p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F05A1BD8-34A3-0849-B220-310CBBFE72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6114" y="1276350"/>
            <a:ext cx="3519975" cy="803441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C494E591-230D-8F43-A6A7-D2E10038D1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8136" y="6980877"/>
            <a:ext cx="12526963" cy="787400"/>
          </a:xfrm>
        </p:spPr>
        <p:txBody>
          <a:bodyPr/>
          <a:lstStyle>
            <a:lvl1pPr>
              <a:defRPr sz="3400"/>
            </a:lvl1pPr>
          </a:lstStyle>
          <a:p>
            <a:r>
              <a:rPr lang="ru-RU" dirty="0"/>
              <a:t>почта</a:t>
            </a:r>
            <a:r>
              <a:rPr lang="en-US" dirty="0"/>
              <a:t>@</a:t>
            </a:r>
            <a:r>
              <a:rPr lang="en-US" dirty="0" err="1"/>
              <a:t>ozon.ru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459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33699" y="2566987"/>
            <a:ext cx="13488986" cy="3527426"/>
          </a:xfrm>
          <a:prstGeom prst="rect">
            <a:avLst/>
          </a:prstGeom>
        </p:spPr>
        <p:txBody>
          <a:bodyPr tIns="0" bIns="72000" anchor="b">
            <a:noAutofit/>
          </a:bodyPr>
          <a:lstStyle>
            <a:lvl1pPr algn="l">
              <a:defRPr sz="8200" b="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3699" y="7059611"/>
            <a:ext cx="13488986" cy="1922463"/>
          </a:xfrm>
        </p:spPr>
        <p:txBody>
          <a:bodyPr tIns="144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marL="650074" indent="0" algn="ctr">
              <a:buNone/>
              <a:defRPr sz="2844"/>
            </a:lvl2pPr>
            <a:lvl3pPr marL="1300148" indent="0" algn="ctr">
              <a:buNone/>
              <a:defRPr sz="2560"/>
            </a:lvl3pPr>
            <a:lvl4pPr marL="1950222" indent="0" algn="ctr">
              <a:buNone/>
              <a:defRPr sz="2275"/>
            </a:lvl4pPr>
            <a:lvl5pPr marL="2600296" indent="0" algn="ctr">
              <a:buNone/>
              <a:defRPr sz="2275"/>
            </a:lvl5pPr>
            <a:lvl6pPr marL="3250370" indent="0" algn="ctr">
              <a:buNone/>
              <a:defRPr sz="2275"/>
            </a:lvl6pPr>
            <a:lvl7pPr marL="3900444" indent="0" algn="ctr">
              <a:buNone/>
              <a:defRPr sz="2275"/>
            </a:lvl7pPr>
            <a:lvl8pPr marL="4550518" indent="0" algn="ctr">
              <a:buNone/>
              <a:defRPr sz="2275"/>
            </a:lvl8pPr>
            <a:lvl9pPr marL="5200591" indent="0" algn="ctr">
              <a:buNone/>
              <a:defRPr sz="2275"/>
            </a:lvl9pPr>
          </a:lstStyle>
          <a:p>
            <a:r>
              <a:rPr lang="ru-RU" dirty="0"/>
              <a:t>Имя и фамилия спикера</a:t>
            </a:r>
          </a:p>
          <a:p>
            <a:r>
              <a:rPr lang="ru-RU" dirty="0"/>
              <a:t>должность</a:t>
            </a:r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CAAB125-F4CA-764A-9D52-A5928D702B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6114" y="1276350"/>
            <a:ext cx="3519975" cy="8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5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99CD2FE9-8CAF-C34C-A764-718092168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644" y="3213418"/>
            <a:ext cx="10910886" cy="3870325"/>
          </a:xfrm>
          <a:prstGeom prst="rect">
            <a:avLst/>
          </a:prstGeom>
        </p:spPr>
        <p:txBody>
          <a:bodyPr tIns="0" anchor="t">
            <a:noAutofit/>
          </a:bodyPr>
          <a:lstStyle>
            <a:lvl1pPr algn="l">
              <a:lnSpc>
                <a:spcPct val="100000"/>
              </a:lnSpc>
              <a:defRPr sz="82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раздела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A0947AF-CD7E-704B-82BE-25CAE08A2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8548" y="2174874"/>
            <a:ext cx="1975253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58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тем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AB9797B0-60EA-7F43-813F-C44A56A7D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43" r="5239"/>
          <a:stretch/>
        </p:blipFill>
        <p:spPr>
          <a:xfrm>
            <a:off x="0" y="-19811"/>
            <a:ext cx="17337088" cy="9771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27544" y="4937760"/>
            <a:ext cx="13488986" cy="3527426"/>
          </a:xfrm>
          <a:prstGeom prst="rect">
            <a:avLst/>
          </a:prstGeom>
        </p:spPr>
        <p:txBody>
          <a:bodyPr tIns="0" bIns="72000" anchor="t">
            <a:noAutofit/>
          </a:bodyPr>
          <a:lstStyle>
            <a:lvl1pPr algn="l">
              <a:defRPr sz="82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темы внутри раздела презентации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753ABCB-BF9F-DB46-B33E-4BFA599CC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7544" y="1484313"/>
            <a:ext cx="3763963" cy="3452812"/>
          </a:xfrm>
        </p:spPr>
        <p:txBody>
          <a:bodyPr/>
          <a:lstStyle>
            <a:lvl1pPr>
              <a:defRPr sz="222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51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зисом, цитато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3153A0C6-ADFF-A748-B718-7794B6A5A6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73073" y="3533014"/>
            <a:ext cx="13476551" cy="3870325"/>
          </a:xfrm>
          <a:prstGeom prst="rect">
            <a:avLst/>
          </a:prstGeom>
        </p:spPr>
        <p:txBody>
          <a:bodyPr tIns="0" anchor="t">
            <a:noAutofit/>
          </a:bodyPr>
          <a:lstStyle>
            <a:lvl1pPr algn="l">
              <a:lnSpc>
                <a:spcPct val="100000"/>
              </a:lnSpc>
              <a:defRPr sz="82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9AC33B1A-2A2E-4C47-BCF7-6A313579AC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73072" y="7696204"/>
            <a:ext cx="13476553" cy="6429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650074" indent="0" algn="ctr">
              <a:buNone/>
              <a:defRPr sz="2844"/>
            </a:lvl2pPr>
            <a:lvl3pPr marL="1300148" indent="0" algn="ctr">
              <a:buNone/>
              <a:defRPr sz="2560"/>
            </a:lvl3pPr>
            <a:lvl4pPr marL="1950222" indent="0" algn="ctr">
              <a:buNone/>
              <a:defRPr sz="2275"/>
            </a:lvl4pPr>
            <a:lvl5pPr marL="2600296" indent="0" algn="ctr">
              <a:buNone/>
              <a:defRPr sz="2275"/>
            </a:lvl5pPr>
            <a:lvl6pPr marL="3250370" indent="0" algn="ctr">
              <a:buNone/>
              <a:defRPr sz="2275"/>
            </a:lvl6pPr>
            <a:lvl7pPr marL="3900444" indent="0" algn="ctr">
              <a:buNone/>
              <a:defRPr sz="2275"/>
            </a:lvl7pPr>
            <a:lvl8pPr marL="4550518" indent="0" algn="ctr">
              <a:buNone/>
              <a:defRPr sz="2275"/>
            </a:lvl8pPr>
            <a:lvl9pPr marL="5200591" indent="0" algn="ctr">
              <a:buNone/>
              <a:defRPr sz="2275"/>
            </a:lvl9pPr>
          </a:lstStyle>
          <a:p>
            <a:r>
              <a:rPr lang="ru-RU" dirty="0"/>
              <a:t>Подпись под тезисом</a:t>
            </a:r>
            <a:endParaRPr lang="en-US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1FAD0653-9798-8F4B-B8BF-B5BF68DE7C30}"/>
              </a:ext>
            </a:extLst>
          </p:cNvPr>
          <p:cNvSpPr/>
          <p:nvPr userDrawn="1"/>
        </p:nvSpPr>
        <p:spPr>
          <a:xfrm>
            <a:off x="0" y="3794976"/>
            <a:ext cx="1598613" cy="746974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209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зисом, цитатой (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84222B44-D662-EF46-A5EA-4DA6B17CA60A}"/>
              </a:ext>
            </a:extLst>
          </p:cNvPr>
          <p:cNvSpPr/>
          <p:nvPr userDrawn="1"/>
        </p:nvSpPr>
        <p:spPr>
          <a:xfrm>
            <a:off x="0" y="3794976"/>
            <a:ext cx="1598613" cy="746974"/>
          </a:xfrm>
          <a:prstGeom prst="rect">
            <a:avLst/>
          </a:prstGeom>
          <a:solidFill>
            <a:schemeClr val="accent1"/>
          </a:solidFill>
          <a:ln w="254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288B83A-161D-6F41-81FB-451DEF4EA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63813" y="3533014"/>
            <a:ext cx="13476551" cy="3870325"/>
          </a:xfrm>
          <a:prstGeom prst="rect">
            <a:avLst/>
          </a:prstGeom>
        </p:spPr>
        <p:txBody>
          <a:bodyPr tIns="0" anchor="t">
            <a:noAutofit/>
          </a:bodyPr>
          <a:lstStyle>
            <a:lvl1pPr algn="l">
              <a:lnSpc>
                <a:spcPct val="100000"/>
              </a:lnSpc>
              <a:defRPr sz="82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Текст тезиса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C419BC09-CE0D-2344-B1F3-F4C20B2B1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3812" y="7696204"/>
            <a:ext cx="13476553" cy="64293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650074" indent="0" algn="ctr">
              <a:buNone/>
              <a:defRPr sz="2844"/>
            </a:lvl2pPr>
            <a:lvl3pPr marL="1300148" indent="0" algn="ctr">
              <a:buNone/>
              <a:defRPr sz="2560"/>
            </a:lvl3pPr>
            <a:lvl4pPr marL="1950222" indent="0" algn="ctr">
              <a:buNone/>
              <a:defRPr sz="2275"/>
            </a:lvl4pPr>
            <a:lvl5pPr marL="2600296" indent="0" algn="ctr">
              <a:buNone/>
              <a:defRPr sz="2275"/>
            </a:lvl5pPr>
            <a:lvl6pPr marL="3250370" indent="0" algn="ctr">
              <a:buNone/>
              <a:defRPr sz="2275"/>
            </a:lvl6pPr>
            <a:lvl7pPr marL="3900444" indent="0" algn="ctr">
              <a:buNone/>
              <a:defRPr sz="2275"/>
            </a:lvl7pPr>
            <a:lvl8pPr marL="4550518" indent="0" algn="ctr">
              <a:buNone/>
              <a:defRPr sz="2275"/>
            </a:lvl8pPr>
            <a:lvl9pPr marL="5200591" indent="0" algn="ctr">
              <a:buNone/>
              <a:defRPr sz="2275"/>
            </a:lvl9pPr>
          </a:lstStyle>
          <a:p>
            <a:r>
              <a:rPr lang="ru-RU" dirty="0"/>
              <a:t>Подпись под тезисом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6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8" name="Объект 8">
            <a:extLst>
              <a:ext uri="{FF2B5EF4-FFF2-40B4-BE49-F238E27FC236}">
                <a16:creationId xmlns:a16="http://schemas.microsoft.com/office/drawing/2014/main" xmlns="" id="{7F7F2D15-4992-9642-9E17-A2A75DAEBB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68697" y="2590917"/>
            <a:ext cx="12852000" cy="5767393"/>
          </a:xfrm>
        </p:spPr>
        <p:txBody>
          <a:bodyPr tIns="108000" anchor="t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3826FD4-86C8-6F4E-B365-1F3F857CB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596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 (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5407999" cy="1598399"/>
          </a:xfrm>
          <a:prstGeom prst="rect">
            <a:avLst/>
          </a:prstGeom>
        </p:spPr>
        <p:txBody>
          <a:bodyPr tIns="251999" rIns="0" bIns="0">
            <a:no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F658673A-ADDA-E243-A15F-B00249F41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4851" y="2587770"/>
            <a:ext cx="4500000" cy="5108430"/>
          </a:xfrm>
          <a:noFill/>
        </p:spPr>
        <p:txBody>
          <a:bodyPr/>
          <a:lstStyle/>
          <a:p>
            <a:r>
              <a:rPr lang="ru-RU" dirty="0"/>
              <a:t>Образец текста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1703158F-A5BF-504A-AF00-6BDDB828D4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39165" y="2587770"/>
            <a:ext cx="4500000" cy="5108430"/>
          </a:xfrm>
          <a:noFill/>
        </p:spPr>
        <p:txBody>
          <a:bodyPr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FA6F0FBE-32CA-684C-8B74-952DE24888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79599" y="2587770"/>
            <a:ext cx="4500000" cy="5108430"/>
          </a:xfrm>
          <a:noFill/>
        </p:spPr>
        <p:txBody>
          <a:bodyPr/>
          <a:lstStyle/>
          <a:p>
            <a:r>
              <a:rPr lang="ru-RU" dirty="0"/>
              <a:t>Образец текста
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4368F523-BB14-E943-BE37-5507660E98C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178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889D77A0-8C85-CF4C-9AF0-9BCF1207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601" y="320406"/>
            <a:ext cx="15407999" cy="1598399"/>
          </a:xfrm>
          <a:prstGeom prst="rect">
            <a:avLst/>
          </a:prstGeom>
        </p:spPr>
        <p:txBody>
          <a:bodyPr vert="horz" lIns="0" tIns="251999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xmlns="" id="{8587647A-6151-A94A-9B85-1DB20E38E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7264" y="8985600"/>
            <a:ext cx="12852030" cy="32039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ru-RU"/>
              <a:t>Нижний колонтитул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55" y="2588210"/>
            <a:ext cx="12852028" cy="5770100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pPr lvl="0"/>
            <a:r>
              <a:rPr lang="en-US" dirty="0"/>
              <a:t>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</a:t>
            </a:r>
            <a:r>
              <a:rPr lang="ru-RU" dirty="0"/>
              <a:t> </a:t>
            </a:r>
            <a:r>
              <a:rPr lang="en-US" dirty="0"/>
              <a:t> level</a:t>
            </a:r>
          </a:p>
          <a:p>
            <a:pPr lvl="7"/>
            <a:r>
              <a:rPr lang="en-US" dirty="0" err="1"/>
              <a:t>Eigth</a:t>
            </a:r>
            <a:r>
              <a:rPr lang="en-US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42564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61" r:id="rId3"/>
    <p:sldLayoutId id="2147483673" r:id="rId4"/>
    <p:sldLayoutId id="2147483685" r:id="rId5"/>
    <p:sldLayoutId id="2147483672" r:id="rId6"/>
    <p:sldLayoutId id="2147483679" r:id="rId7"/>
    <p:sldLayoutId id="2147483662" r:id="rId8"/>
    <p:sldLayoutId id="2147483676" r:id="rId9"/>
    <p:sldLayoutId id="2147483675" r:id="rId10"/>
    <p:sldLayoutId id="2147483674" r:id="rId11"/>
    <p:sldLayoutId id="2147483683" r:id="rId12"/>
    <p:sldLayoutId id="2147483684" r:id="rId13"/>
    <p:sldLayoutId id="2147483678" r:id="rId14"/>
    <p:sldLayoutId id="2147483680" r:id="rId15"/>
    <p:sldLayoutId id="2147483691" r:id="rId16"/>
    <p:sldLayoutId id="2147483692" r:id="rId17"/>
    <p:sldLayoutId id="2147483694" r:id="rId18"/>
    <p:sldLayoutId id="2147483695" r:id="rId19"/>
    <p:sldLayoutId id="2147483667" r:id="rId20"/>
    <p:sldLayoutId id="2147483693" r:id="rId21"/>
  </p:sldLayoutIdLst>
  <p:hf sldNum="0" hdr="0" dt="0"/>
  <p:txStyles>
    <p:titleStyle>
      <a:lvl1pPr algn="l" defTabSz="1300148" rtl="0" eaLnBrk="1" latinLnBrk="0" hangingPunct="1">
        <a:lnSpc>
          <a:spcPct val="90000"/>
        </a:lnSpc>
        <a:spcBef>
          <a:spcPct val="0"/>
        </a:spcBef>
        <a:buNone/>
        <a:defRPr sz="639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00148" rtl="0" eaLnBrk="1" latinLnBrk="0" hangingPunct="1">
        <a:lnSpc>
          <a:spcPct val="100000"/>
        </a:lnSpc>
        <a:spcBef>
          <a:spcPts val="1261"/>
        </a:spcBef>
        <a:spcAft>
          <a:spcPts val="1261"/>
        </a:spcAft>
        <a:buFontTx/>
        <a:buNone/>
        <a:defRPr sz="4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1300148" rtl="0" eaLnBrk="1" latinLnBrk="0" hangingPunct="1">
        <a:lnSpc>
          <a:spcPct val="100000"/>
        </a:lnSpc>
        <a:spcBef>
          <a:spcPts val="1261"/>
        </a:spcBef>
        <a:spcAft>
          <a:spcPts val="0"/>
        </a:spcAft>
        <a:buFontTx/>
        <a:buNone/>
        <a:defRPr sz="4200" b="1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47935" indent="-647935" algn="l" defTabSz="1300148" rtl="0" eaLnBrk="1" latinLnBrk="0" hangingPunct="1">
        <a:lnSpc>
          <a:spcPct val="100000"/>
        </a:lnSpc>
        <a:spcBef>
          <a:spcPts val="1261"/>
        </a:spcBef>
        <a:spcAft>
          <a:spcPts val="1261"/>
        </a:spcAft>
        <a:buFont typeface="Системный шрифт"/>
        <a:buChar char="—"/>
        <a:defRPr sz="4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647935" indent="-647935" algn="l" defTabSz="1300148" rtl="0" eaLnBrk="1" latinLnBrk="0" hangingPunct="1">
        <a:lnSpc>
          <a:spcPct val="100000"/>
        </a:lnSpc>
        <a:spcBef>
          <a:spcPts val="1261"/>
        </a:spcBef>
        <a:spcAft>
          <a:spcPts val="1261"/>
        </a:spcAft>
        <a:buFont typeface="+mj-lt"/>
        <a:buAutoNum type="arabicPeriod"/>
        <a:defRPr sz="4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0" indent="0" algn="l" defTabSz="1300148" rtl="0" eaLnBrk="1" latinLnBrk="0" hangingPunct="1">
        <a:lnSpc>
          <a:spcPct val="100000"/>
        </a:lnSpc>
        <a:spcBef>
          <a:spcPts val="1261"/>
        </a:spcBef>
        <a:spcAft>
          <a:spcPts val="1261"/>
        </a:spcAft>
        <a:buFontTx/>
        <a:buNone/>
        <a:defRPr sz="4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0" indent="0" algn="l" defTabSz="1300148" rtl="0" eaLnBrk="1" latinLnBrk="0" hangingPunct="1">
        <a:lnSpc>
          <a:spcPct val="100000"/>
        </a:lnSpc>
        <a:spcBef>
          <a:spcPts val="1261"/>
        </a:spcBef>
        <a:spcAft>
          <a:spcPts val="0"/>
        </a:spcAft>
        <a:buFontTx/>
        <a:buNone/>
        <a:defRPr sz="3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503951" indent="-503951" algn="l" defTabSz="1300148" rtl="0" eaLnBrk="1" latinLnBrk="0" hangingPunct="1">
        <a:lnSpc>
          <a:spcPct val="100000"/>
        </a:lnSpc>
        <a:spcBef>
          <a:spcPts val="1261"/>
        </a:spcBef>
        <a:spcAft>
          <a:spcPts val="0"/>
        </a:spcAft>
        <a:buFont typeface="Системный шрифт"/>
        <a:buChar char="—"/>
        <a:defRPr sz="3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503951" indent="-503951" algn="l" defTabSz="1300148" rtl="0" eaLnBrk="1" latinLnBrk="0" hangingPunct="1">
        <a:lnSpc>
          <a:spcPct val="100000"/>
        </a:lnSpc>
        <a:spcBef>
          <a:spcPts val="1261"/>
        </a:spcBef>
        <a:spcAft>
          <a:spcPts val="0"/>
        </a:spcAft>
        <a:buFont typeface="+mj-lt"/>
        <a:buAutoNum type="arabicPeriod"/>
        <a:defRPr sz="3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0" indent="0" algn="l" defTabSz="1300148" rtl="0" eaLnBrk="1" latinLnBrk="0" hangingPunct="1">
        <a:lnSpc>
          <a:spcPts val="4080"/>
        </a:lnSpc>
        <a:spcBef>
          <a:spcPts val="1261"/>
        </a:spcBef>
        <a:spcAft>
          <a:spcPts val="1261"/>
        </a:spcAft>
        <a:buFontTx/>
        <a:buNone/>
        <a:defRPr sz="3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074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148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222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296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370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444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518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0591" algn="l" defTabSz="130014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27" userDrawn="1">
          <p15:clr>
            <a:srgbClr val="F26B43"/>
          </p15:clr>
        </p15:guide>
        <p15:guide id="2" pos="5461" userDrawn="1">
          <p15:clr>
            <a:srgbClr val="F26B43"/>
          </p15:clr>
        </p15:guide>
        <p15:guide id="3" pos="804" userDrawn="1">
          <p15:clr>
            <a:srgbClr val="F26B43"/>
          </p15:clr>
        </p15:guide>
        <p15:guide id="5" pos="1007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2019" userDrawn="1">
          <p15:clr>
            <a:srgbClr val="F26B43"/>
          </p15:clr>
        </p15:guide>
        <p15:guide id="8" pos="2218" userDrawn="1">
          <p15:clr>
            <a:srgbClr val="F26B43"/>
          </p15:clr>
        </p15:guide>
        <p15:guide id="9" pos="2425" userDrawn="1">
          <p15:clr>
            <a:srgbClr val="F26B43"/>
          </p15:clr>
        </p15:guide>
        <p15:guide id="10" pos="3030" userDrawn="1">
          <p15:clr>
            <a:srgbClr val="F26B43"/>
          </p15:clr>
        </p15:guide>
        <p15:guide id="11" pos="3233" userDrawn="1">
          <p15:clr>
            <a:srgbClr val="F26B43"/>
          </p15:clr>
        </p15:guide>
        <p15:guide id="12" pos="5060" userDrawn="1">
          <p15:clr>
            <a:srgbClr val="F26B43"/>
          </p15:clr>
        </p15:guide>
        <p15:guide id="15" pos="5258" userDrawn="1">
          <p15:clr>
            <a:srgbClr val="F26B43"/>
          </p15:clr>
        </p15:guide>
        <p15:guide id="17" pos="6063" userDrawn="1">
          <p15:clr>
            <a:srgbClr val="F26B43"/>
          </p15:clr>
        </p15:guide>
        <p15:guide id="22" pos="6266" userDrawn="1">
          <p15:clr>
            <a:srgbClr val="F26B43"/>
          </p15:clr>
        </p15:guide>
        <p15:guide id="24" pos="8293" userDrawn="1">
          <p15:clr>
            <a:srgbClr val="F26B43"/>
          </p15:clr>
        </p15:guide>
        <p15:guide id="26" pos="8498" userDrawn="1">
          <p15:clr>
            <a:srgbClr val="F26B43"/>
          </p15:clr>
        </p15:guide>
        <p15:guide id="27" orient="horz" pos="394" userDrawn="1">
          <p15:clr>
            <a:srgbClr val="F26B43"/>
          </p15:clr>
        </p15:guide>
        <p15:guide id="28" orient="horz" pos="804" userDrawn="1">
          <p15:clr>
            <a:srgbClr val="F26B43"/>
          </p15:clr>
        </p15:guide>
        <p15:guide id="29" orient="horz" pos="1212" userDrawn="1">
          <p15:clr>
            <a:srgbClr val="F26B43"/>
          </p15:clr>
        </p15:guide>
        <p15:guide id="30" orient="horz" pos="5254" userDrawn="1">
          <p15:clr>
            <a:srgbClr val="F26B43"/>
          </p15:clr>
        </p15:guide>
        <p15:guide id="31" orient="horz" pos="5660" userDrawn="1">
          <p15:clr>
            <a:srgbClr val="F26B43"/>
          </p15:clr>
        </p15:guide>
        <p15:guide id="33" pos="3441" userDrawn="1">
          <p15:clr>
            <a:srgbClr val="F26B43"/>
          </p15:clr>
        </p15:guide>
        <p15:guide id="34" pos="3841" userDrawn="1">
          <p15:clr>
            <a:srgbClr val="F26B43"/>
          </p15:clr>
        </p15:guide>
        <p15:guide id="35" pos="4247" userDrawn="1">
          <p15:clr>
            <a:srgbClr val="F26B43"/>
          </p15:clr>
        </p15:guide>
        <p15:guide id="36" pos="5660" userDrawn="1">
          <p15:clr>
            <a:srgbClr val="F26B43"/>
          </p15:clr>
        </p15:guide>
        <p15:guide id="37" pos="4651" userDrawn="1">
          <p15:clr>
            <a:srgbClr val="F26B43"/>
          </p15:clr>
        </p15:guide>
        <p15:guide id="38" pos="6674" userDrawn="1">
          <p15:clr>
            <a:srgbClr val="F26B43"/>
          </p15:clr>
        </p15:guide>
        <p15:guide id="39" pos="6873" userDrawn="1">
          <p15:clr>
            <a:srgbClr val="F26B43"/>
          </p15:clr>
        </p15:guide>
        <p15:guide id="40" pos="7080" userDrawn="1">
          <p15:clr>
            <a:srgbClr val="F26B43"/>
          </p15:clr>
        </p15:guide>
        <p15:guide id="41" pos="7279" userDrawn="1">
          <p15:clr>
            <a:srgbClr val="F26B43"/>
          </p15:clr>
        </p15:guide>
        <p15:guide id="42" pos="7482" userDrawn="1">
          <p15:clr>
            <a:srgbClr val="F26B43"/>
          </p15:clr>
        </p15:guide>
        <p15:guide id="43" pos="7683" userDrawn="1">
          <p15:clr>
            <a:srgbClr val="F26B43"/>
          </p15:clr>
        </p15:guide>
        <p15:guide id="44" pos="7885" userDrawn="1">
          <p15:clr>
            <a:srgbClr val="F26B43"/>
          </p15:clr>
        </p15:guide>
        <p15:guide id="45" pos="8088" userDrawn="1">
          <p15:clr>
            <a:srgbClr val="F26B43"/>
          </p15:clr>
        </p15:guide>
        <p15:guide id="46" pos="8699" userDrawn="1">
          <p15:clr>
            <a:srgbClr val="F26B43"/>
          </p15:clr>
        </p15:guide>
        <p15:guide id="47" pos="10310" userDrawn="1">
          <p15:clr>
            <a:srgbClr val="F26B43"/>
          </p15:clr>
        </p15:guide>
        <p15:guide id="48" orient="horz" pos="4848" userDrawn="1">
          <p15:clr>
            <a:srgbClr val="F26B43"/>
          </p15:clr>
        </p15:guide>
        <p15:guide id="49" orient="horz" pos="4448" userDrawn="1">
          <p15:clr>
            <a:srgbClr val="F26B43"/>
          </p15:clr>
        </p15:guide>
        <p15:guide id="50" orient="horz" pos="4042" userDrawn="1">
          <p15:clr>
            <a:srgbClr val="F26B43"/>
          </p15:clr>
        </p15:guide>
        <p15:guide id="51" orient="horz" pos="3839" userDrawn="1">
          <p15:clr>
            <a:srgbClr val="F26B43"/>
          </p15:clr>
        </p15:guide>
        <p15:guide id="52" orient="horz" pos="3231" userDrawn="1">
          <p15:clr>
            <a:srgbClr val="F26B43"/>
          </p15:clr>
        </p15:guide>
        <p15:guide id="53" orient="horz" pos="2425" userDrawn="1">
          <p15:clr>
            <a:srgbClr val="F26B43"/>
          </p15:clr>
        </p15:guide>
        <p15:guide id="54" orient="horz" pos="2017" userDrawn="1">
          <p15:clr>
            <a:srgbClr val="F26B43"/>
          </p15:clr>
        </p15:guide>
        <p15:guide id="55" orient="horz" pos="1617" userDrawn="1">
          <p15:clr>
            <a:srgbClr val="F26B43"/>
          </p15:clr>
        </p15:guide>
        <p15:guide id="56" pos="396" userDrawn="1">
          <p15:clr>
            <a:srgbClr val="F26B43"/>
          </p15:clr>
        </p15:guide>
        <p15:guide id="57" orient="horz" pos="199" userDrawn="1">
          <p15:clr>
            <a:srgbClr val="F26B43"/>
          </p15:clr>
        </p15:guide>
        <p15:guide id="58" orient="horz" pos="599" userDrawn="1">
          <p15:clr>
            <a:srgbClr val="F26B43"/>
          </p15:clr>
        </p15:guide>
        <p15:guide id="59" orient="horz" pos="1009" userDrawn="1">
          <p15:clr>
            <a:srgbClr val="F26B43"/>
          </p15:clr>
        </p15:guide>
        <p15:guide id="60" orient="horz" pos="1416" userDrawn="1">
          <p15:clr>
            <a:srgbClr val="F26B43"/>
          </p15:clr>
        </p15:guide>
        <p15:guide id="61" orient="horz" pos="1820" userDrawn="1">
          <p15:clr>
            <a:srgbClr val="F26B43"/>
          </p15:clr>
        </p15:guide>
        <p15:guide id="62" orient="horz" pos="2211" userDrawn="1">
          <p15:clr>
            <a:srgbClr val="F26B43"/>
          </p15:clr>
        </p15:guide>
        <p15:guide id="63" orient="horz" pos="2628" userDrawn="1">
          <p15:clr>
            <a:srgbClr val="F26B43"/>
          </p15:clr>
        </p15:guide>
        <p15:guide id="64" orient="horz" pos="3026" userDrawn="1">
          <p15:clr>
            <a:srgbClr val="F26B43"/>
          </p15:clr>
        </p15:guide>
        <p15:guide id="65" orient="horz" pos="3434" userDrawn="1">
          <p15:clr>
            <a:srgbClr val="F26B43"/>
          </p15:clr>
        </p15:guide>
        <p15:guide id="66" orient="horz" pos="3633" userDrawn="1">
          <p15:clr>
            <a:srgbClr val="F26B43"/>
          </p15:clr>
        </p15:guide>
        <p15:guide id="67" orient="horz" pos="4243" userDrawn="1">
          <p15:clr>
            <a:srgbClr val="F26B43"/>
          </p15:clr>
        </p15:guide>
        <p15:guide id="68" orient="horz" pos="4647" userDrawn="1">
          <p15:clr>
            <a:srgbClr val="F26B43"/>
          </p15:clr>
        </p15:guide>
        <p15:guide id="69" orient="horz" pos="5053" userDrawn="1">
          <p15:clr>
            <a:srgbClr val="F26B43"/>
          </p15:clr>
        </p15:guide>
        <p15:guide id="70" orient="horz" pos="5453" userDrawn="1">
          <p15:clr>
            <a:srgbClr val="F26B43"/>
          </p15:clr>
        </p15:guide>
        <p15:guide id="71" orient="horz" pos="5864" userDrawn="1">
          <p15:clr>
            <a:srgbClr val="F26B43"/>
          </p15:clr>
        </p15:guide>
        <p15:guide id="72" pos="5861" userDrawn="1">
          <p15:clr>
            <a:srgbClr val="F26B43"/>
          </p15:clr>
        </p15:guide>
        <p15:guide id="73" pos="6465" userDrawn="1">
          <p15:clr>
            <a:srgbClr val="F26B43"/>
          </p15:clr>
        </p15:guide>
        <p15:guide id="74" pos="8898" userDrawn="1">
          <p15:clr>
            <a:srgbClr val="F26B43"/>
          </p15:clr>
        </p15:guide>
        <p15:guide id="75" pos="9099" userDrawn="1">
          <p15:clr>
            <a:srgbClr val="F26B43"/>
          </p15:clr>
        </p15:guide>
        <p15:guide id="76" pos="9298" userDrawn="1">
          <p15:clr>
            <a:srgbClr val="F26B43"/>
          </p15:clr>
        </p15:guide>
        <p15:guide id="77" pos="9497" userDrawn="1">
          <p15:clr>
            <a:srgbClr val="F26B43"/>
          </p15:clr>
        </p15:guide>
        <p15:guide id="78" pos="9704" userDrawn="1">
          <p15:clr>
            <a:srgbClr val="F26B43"/>
          </p15:clr>
        </p15:guide>
        <p15:guide id="79" pos="9907" userDrawn="1">
          <p15:clr>
            <a:srgbClr val="F26B43"/>
          </p15:clr>
        </p15:guide>
        <p15:guide id="80" pos="10110" userDrawn="1">
          <p15:clr>
            <a:srgbClr val="F26B43"/>
          </p15:clr>
        </p15:guide>
        <p15:guide id="81" pos="10513" userDrawn="1">
          <p15:clr>
            <a:srgbClr val="F26B43"/>
          </p15:clr>
        </p15:guide>
        <p15:guide id="82" pos="10716" userDrawn="1">
          <p15:clr>
            <a:srgbClr val="F26B43"/>
          </p15:clr>
        </p15:guide>
        <p15:guide id="83" pos="4854" userDrawn="1">
          <p15:clr>
            <a:srgbClr val="F26B43"/>
          </p15:clr>
        </p15:guide>
        <p15:guide id="84" pos="4446" userDrawn="1">
          <p15:clr>
            <a:srgbClr val="F26B43"/>
          </p15:clr>
        </p15:guide>
        <p15:guide id="85" pos="4044" userDrawn="1">
          <p15:clr>
            <a:srgbClr val="F26B43"/>
          </p15:clr>
        </p15:guide>
        <p15:guide id="86" pos="3640" userDrawn="1">
          <p15:clr>
            <a:srgbClr val="F26B43"/>
          </p15:clr>
        </p15:guide>
        <p15:guide id="87" pos="2628" userDrawn="1">
          <p15:clr>
            <a:srgbClr val="F26B43"/>
          </p15:clr>
        </p15:guide>
        <p15:guide id="88" pos="2829" userDrawn="1">
          <p15:clr>
            <a:srgbClr val="F26B43"/>
          </p15:clr>
        </p15:guide>
        <p15:guide id="89" pos="1818" userDrawn="1">
          <p15:clr>
            <a:srgbClr val="F26B43"/>
          </p15:clr>
        </p15:guide>
        <p15:guide id="90" pos="1615" userDrawn="1">
          <p15:clr>
            <a:srgbClr val="F26B43"/>
          </p15:clr>
        </p15:guide>
        <p15:guide id="91" pos="1208" userDrawn="1">
          <p15:clr>
            <a:srgbClr val="F26B43"/>
          </p15:clr>
        </p15:guide>
        <p15:guide id="92" pos="603" userDrawn="1">
          <p15:clr>
            <a:srgbClr val="F26B43"/>
          </p15:clr>
        </p15:guide>
        <p15:guide id="93" pos="1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our.golang.org/" TargetMode="External"/><Relationship Id="rId4" Type="http://schemas.openxmlformats.org/officeDocument/2006/relationships/hyperlink" Target="https://play.golang.org/" TargetMode="External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v=rKnDgT73v8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1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42205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 smtClean="0"/>
              <a:t>Эффективен как статически-типизируемый ЯП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Легок в программировании как динамический ЯП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языка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42205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Безопасен – </a:t>
            </a:r>
            <a:r>
              <a:rPr lang="en-US" dirty="0" smtClean="0"/>
              <a:t>type-safe </a:t>
            </a:r>
            <a:r>
              <a:rPr lang="ru-RU" dirty="0" smtClean="0"/>
              <a:t>и </a:t>
            </a:r>
            <a:r>
              <a:rPr lang="en-US" dirty="0" smtClean="0"/>
              <a:t>memory-safe</a:t>
            </a:r>
            <a:endParaRPr lang="ru-RU" dirty="0" smtClean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Хорошая поддержка </a:t>
            </a:r>
            <a:r>
              <a:rPr lang="ru-RU" dirty="0" err="1" smtClean="0"/>
              <a:t>конкурентности</a:t>
            </a:r>
            <a:endParaRPr lang="ru-RU" dirty="0" smtClean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Сборка мусора без задержек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Высокая скорость компиляции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1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57FC60C-86C0-114E-A81A-0F5FA612C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Обзор языка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10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5CB67C9-42E1-AB43-AAA0-9014F5529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Обзор синтаксиса. Управляющие конструкции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2C05F64-1FA3-F14E-944D-7107198B0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14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Управляющие конструкции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7" y="2590917"/>
            <a:ext cx="12852000" cy="670548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for:</a:t>
            </a:r>
          </a:p>
          <a:p>
            <a:pPr marL="1390885" lvl="2" indent="-742950">
              <a:buFont typeface="Arial" charset="0"/>
              <a:buChar char="•"/>
            </a:pPr>
            <a:r>
              <a:rPr lang="en-US" dirty="0" smtClean="0"/>
              <a:t>C-style -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:= 0;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 n;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++ {</a:t>
            </a:r>
          </a:p>
          <a:p>
            <a:pPr marL="1390885" lvl="2" indent="-742950">
              <a:buFont typeface="Arial" charset="0"/>
              <a:buChar char="•"/>
            </a:pPr>
            <a:r>
              <a:rPr lang="en-US" dirty="0"/>
              <a:t>while </a:t>
            </a:r>
            <a:r>
              <a:rPr lang="en-US" dirty="0" smtClean="0"/>
              <a:t>–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hasMoreRows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{</a:t>
            </a:r>
            <a:r>
              <a:rPr lang="en-US" dirty="0" smtClean="0"/>
              <a:t> </a:t>
            </a:r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бесконечный цикл –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 {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193438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Управляющие конструкции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7" y="2590917"/>
            <a:ext cx="12852000" cy="6705483"/>
          </a:xfrm>
        </p:spPr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switch</a:t>
            </a:r>
            <a:r>
              <a:rPr lang="en-US" dirty="0"/>
              <a:t>:</a:t>
            </a:r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классический</a:t>
            </a:r>
            <a:endParaRPr lang="ru-RU" dirty="0"/>
          </a:p>
          <a:p>
            <a:pPr marL="1390885" lvl="2" indent="-742950">
              <a:buFont typeface="Arial" charset="0"/>
              <a:buChar char="•"/>
            </a:pPr>
            <a:r>
              <a:rPr lang="ru-RU" dirty="0"/>
              <a:t>без значения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Объявления переменных.</a:t>
            </a:r>
            <a:br>
              <a:rPr lang="ru-RU" dirty="0" smtClean="0"/>
            </a:br>
            <a:r>
              <a:rPr lang="ru-RU" dirty="0" smtClean="0"/>
              <a:t>Простые типы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Объявления переменных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3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 = 3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 := 3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Простые типы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int8, uint8, int16, uint16, int32, uint32, int64, uint64,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byte</a:t>
            </a:r>
            <a:endParaRPr lang="ru-RU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bool</a:t>
            </a:r>
            <a:endParaRPr lang="ru-RU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float32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float64</a:t>
            </a:r>
            <a:endParaRPr lang="ru-RU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string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Нулевое значение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ключевая особенность </a:t>
            </a:r>
            <a:r>
              <a:rPr lang="en-US" dirty="0" smtClean="0"/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2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F92062F-25F0-BF4C-8908-FE24032A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6114" y="2566988"/>
            <a:ext cx="13488986" cy="3527426"/>
          </a:xfrm>
        </p:spPr>
        <p:txBody>
          <a:bodyPr/>
          <a:lstStyle/>
          <a:p>
            <a:r>
              <a:rPr lang="ru-RU" dirty="0" smtClean="0"/>
              <a:t>Введение в </a:t>
            </a:r>
            <a:r>
              <a:rPr lang="en-US" dirty="0" smtClean="0"/>
              <a:t>Go. </a:t>
            </a:r>
            <a:r>
              <a:rPr lang="ru-RU" dirty="0" smtClean="0"/>
              <a:t>Пакеты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4216EE67-E77C-B54F-A782-934B19408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Иван Стрелков</a:t>
            </a:r>
            <a:br>
              <a:rPr lang="ru-RU" dirty="0" smtClean="0"/>
            </a:br>
            <a:r>
              <a:rPr lang="ru-RU" dirty="0" smtClean="0"/>
              <a:t>Разработчик информационных систем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8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Составные типы.</a:t>
            </a:r>
            <a:br>
              <a:rPr lang="ru-RU" dirty="0" smtClean="0"/>
            </a:br>
            <a:r>
              <a:rPr lang="ru-RU" dirty="0" smtClean="0"/>
              <a:t>Массивы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8528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Составные типы - массивы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3683716"/>
            <a:ext cx="16365265" cy="21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Составные типы - массивы</a:t>
            </a:r>
            <a:br>
              <a:rPr lang="ru-RU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Содержат однородные данные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Имеют фиксированный размер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Обращения к элементу как в </a:t>
            </a:r>
            <a:r>
              <a:rPr lang="ru-RU" dirty="0" err="1"/>
              <a:t>C</a:t>
            </a:r>
            <a:r>
              <a:rPr lang="ru-RU" dirty="0"/>
              <a:t> - нумерация с 0</a:t>
            </a:r>
          </a:p>
          <a:p>
            <a:pPr marL="742950" indent="-742950">
              <a:buFont typeface="+mj-lt"/>
              <a:buAutoNum type="arabicPeriod"/>
            </a:pPr>
            <a:r>
              <a:rPr lang="ru-RU" b="1" dirty="0"/>
              <a:t>Не расширяемы!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Составные типы.</a:t>
            </a:r>
            <a:br>
              <a:rPr lang="ru-RU" dirty="0" smtClean="0"/>
            </a:br>
            <a:r>
              <a:rPr lang="ru-RU" dirty="0" smtClean="0"/>
              <a:t>Слайсы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8797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Составные типы - </a:t>
            </a:r>
            <a:r>
              <a:rPr lang="ru-RU" dirty="0" smtClean="0"/>
              <a:t>слайсы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4" y="1828006"/>
            <a:ext cx="15925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Составные типы - </a:t>
            </a:r>
            <a:r>
              <a:rPr lang="ru-RU" dirty="0" smtClean="0"/>
              <a:t>слайсы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4" y="1904206"/>
            <a:ext cx="15925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8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Составные типы - </a:t>
            </a:r>
            <a:r>
              <a:rPr lang="ru-RU" dirty="0" smtClean="0"/>
              <a:t>слайсы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98" y="1524000"/>
            <a:ext cx="9685334" cy="788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Составные типы - слайсы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2336800"/>
            <a:ext cx="120727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200" dirty="0" smtClean="0">
                <a:latin typeface="Courier New" charset="0"/>
                <a:ea typeface="Courier New" charset="0"/>
                <a:cs typeface="Courier New" charset="0"/>
              </a:rPr>
              <a:t>a[1:3:5]</a:t>
            </a:r>
            <a:endParaRPr lang="en-US" sz="17200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41600" y="4673600"/>
            <a:ext cx="2387600" cy="2311400"/>
          </a:xfrm>
          <a:prstGeom prst="straightConnector1">
            <a:avLst/>
          </a:prstGeom>
          <a:ln w="1270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08014" y="4673600"/>
            <a:ext cx="0" cy="2311400"/>
          </a:xfrm>
          <a:prstGeom prst="straightConnector1">
            <a:avLst/>
          </a:prstGeom>
          <a:ln w="1270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1048866" y="4673600"/>
            <a:ext cx="2209934" cy="2133600"/>
          </a:xfrm>
          <a:prstGeom prst="straightConnector1">
            <a:avLst/>
          </a:prstGeom>
          <a:ln w="1270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99900" y="7390685"/>
            <a:ext cx="520700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Максимальный индекс слайса, из которого рассчитывается </a:t>
            </a:r>
            <a:r>
              <a:rPr lang="en-US" dirty="0" smtClean="0"/>
              <a:t>capacity</a:t>
            </a:r>
            <a:r>
              <a:rPr lang="ru-RU" dirty="0" smtClean="0"/>
              <a:t> нового слайса.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70653" y="7390685"/>
            <a:ext cx="587472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Последний индекс массива</a:t>
            </a:r>
            <a:r>
              <a:rPr lang="en-US" dirty="0" smtClean="0"/>
              <a:t>/</a:t>
            </a:r>
            <a:r>
              <a:rPr lang="ru-RU" dirty="0" smtClean="0"/>
              <a:t>слайса </a:t>
            </a:r>
          </a:p>
          <a:p>
            <a:r>
              <a:rPr lang="ru-RU" dirty="0" smtClean="0"/>
              <a:t>(не включается в новый слайс)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0" y="7412811"/>
            <a:ext cx="2768600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Первый индекс массива</a:t>
            </a:r>
            <a:r>
              <a:rPr lang="en-US" dirty="0" smtClean="0"/>
              <a:t>/</a:t>
            </a:r>
            <a:r>
              <a:rPr lang="ru-RU" dirty="0" smtClean="0"/>
              <a:t>слайса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0" y="1918805"/>
            <a:ext cx="10341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" charset="0"/>
                <a:ea typeface="Courier" charset="0"/>
                <a:cs typeface="Courier" charset="0"/>
              </a:rPr>
              <a:t>low  &lt;= high &lt;=  max    &lt;= cap(a)</a:t>
            </a:r>
            <a:endParaRPr lang="en-US" sz="4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Составные типы - слайсы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Содержат однородные данные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Под капотом ссылаются на массив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Обращения к элементу как в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ru-RU" dirty="0"/>
              <a:t> - нумерация с 0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Расширяются через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ru-RU" dirty="0"/>
              <a:t> (при расширении может произойти </a:t>
            </a:r>
            <a:r>
              <a:rPr lang="ru-RU" dirty="0" err="1"/>
              <a:t>реаллокация</a:t>
            </a:r>
            <a:r>
              <a:rPr lang="ru-RU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Нулевое значение -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nil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Составные типы.</a:t>
            </a:r>
            <a:br>
              <a:rPr lang="ru-RU" dirty="0" smtClean="0"/>
            </a:b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81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сегодня пойдет речь?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Почему появился </a:t>
            </a:r>
            <a:r>
              <a:rPr lang="ru-RU" dirty="0" err="1"/>
              <a:t>Go</a:t>
            </a:r>
            <a:r>
              <a:rPr lang="ru-RU" dirty="0" smtClean="0"/>
              <a:t>?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Краткое </a:t>
            </a:r>
            <a:r>
              <a:rPr lang="ru-RU" dirty="0"/>
              <a:t>введение в синтаксис и </a:t>
            </a:r>
            <a:r>
              <a:rPr lang="ru-RU" dirty="0" smtClean="0"/>
              <a:t>основы:</a:t>
            </a:r>
            <a:endParaRPr lang="en-US" dirty="0" smtClean="0"/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управляющие конструкции</a:t>
            </a:r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типы: простые, массивы, слайсы, </a:t>
            </a:r>
            <a:r>
              <a:rPr lang="en-US" dirty="0" smtClean="0"/>
              <a:t>map, </a:t>
            </a:r>
            <a:r>
              <a:rPr lang="en-US" dirty="0" err="1" smtClean="0"/>
              <a:t>struct</a:t>
            </a:r>
            <a:endParaRPr lang="en-US" dirty="0" smtClean="0"/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объявление функций</a:t>
            </a:r>
            <a:endParaRPr lang="en-US" dirty="0" smtClean="0"/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создание собственных типов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Составные типы -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Содержат данные ключ-значения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Автоматически расширяются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Константное время доступа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Можно проверить присутствие/отсутствие элемента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Можно итерировать (и слайсы, кстати, тоже), используя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ru-RU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range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Нулевое значение -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nil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Составные типы.</a:t>
            </a:r>
            <a:br>
              <a:rPr lang="ru-RU" dirty="0" smtClean="0"/>
            </a:br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6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Составные типы – структуры</a:t>
            </a:r>
            <a:br>
              <a:rPr lang="ru-RU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Как </a:t>
            </a:r>
            <a:r>
              <a:rPr lang="ru-RU" dirty="0" err="1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ru-RU" dirty="0"/>
              <a:t> в </a:t>
            </a:r>
            <a:r>
              <a:rPr lang="ru-RU" dirty="0" err="1"/>
              <a:t>C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Может состоять из любых типов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Необъявленные поля заполняются нулевыми значениями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Нулевое значение - все поля нулевые значения</a:t>
            </a:r>
          </a:p>
        </p:txBody>
      </p:sp>
    </p:spTree>
    <p:extLst>
      <p:ext uri="{BB962C8B-B14F-4D97-AF65-F5344CB8AC3E}">
        <p14:creationId xmlns:p14="http://schemas.microsoft.com/office/powerpoint/2010/main" val="17032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1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– указатели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52" y="3480593"/>
            <a:ext cx="8251825" cy="3025669"/>
          </a:xfrm>
        </p:spPr>
      </p:pic>
    </p:spTree>
    <p:extLst>
      <p:ext uri="{BB962C8B-B14F-4D97-AF65-F5344CB8AC3E}">
        <p14:creationId xmlns:p14="http://schemas.microsoft.com/office/powerpoint/2010/main" val="2139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 – ссылочные типы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 smtClean="0"/>
              <a:t>Указатели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Слайсы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623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Синтаксис отличается от </a:t>
            </a:r>
            <a:r>
              <a:rPr lang="ru-RU" dirty="0" err="1"/>
              <a:t>C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Могут быть </a:t>
            </a:r>
            <a:r>
              <a:rPr lang="ru-RU" dirty="0" err="1"/>
              <a:t>variadic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Именованные возвращаемые значения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Передача аргументов по значению и ссылочные типы</a:t>
            </a:r>
          </a:p>
        </p:txBody>
      </p:sp>
    </p:spTree>
    <p:extLst>
      <p:ext uri="{BB962C8B-B14F-4D97-AF65-F5344CB8AC3E}">
        <p14:creationId xmlns:p14="http://schemas.microsoft.com/office/powerpoint/2010/main" val="4011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Собственные типы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65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Собственные типы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693704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Позволяет объявить собственные методы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Разные типы получателя:</a:t>
            </a:r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по значению</a:t>
            </a:r>
          </a:p>
          <a:p>
            <a:pPr marL="1390885" lvl="2" indent="-742950">
              <a:buFont typeface="Arial" charset="0"/>
              <a:buChar char="•"/>
            </a:pPr>
            <a:r>
              <a:rPr lang="ru-RU" dirty="0" smtClean="0"/>
              <a:t>по указателю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Для работы может потребоваться явное приведение типов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1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6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57FC60C-86C0-114E-A81A-0F5FA612C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Почему появился </a:t>
            </a:r>
            <a:r>
              <a:rPr lang="en-US" dirty="0" smtClean="0"/>
              <a:t>Go?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376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Поговорили про то, как и почему появился </a:t>
            </a:r>
            <a:r>
              <a:rPr lang="en-US" dirty="0" smtClean="0"/>
              <a:t>Go</a:t>
            </a:r>
            <a:endParaRPr lang="ru-RU" dirty="0" smtClean="0"/>
          </a:p>
          <a:p>
            <a:pPr marL="742950" indent="-742950">
              <a:buFont typeface="+mj-lt"/>
              <a:buAutoNum type="arabicPeriod"/>
            </a:pPr>
            <a:r>
              <a:rPr lang="ru-RU" dirty="0" smtClean="0"/>
              <a:t>Прошлись по основам языка:</a:t>
            </a:r>
            <a:endParaRPr lang="ru-RU" dirty="0"/>
          </a:p>
          <a:p>
            <a:pPr marL="1219435" lvl="2" indent="-571500">
              <a:buFont typeface="Arial" charset="0"/>
              <a:buChar char="•"/>
            </a:pPr>
            <a:r>
              <a:rPr lang="ru-RU" dirty="0" smtClean="0"/>
              <a:t>управляющие конструкции</a:t>
            </a:r>
          </a:p>
          <a:p>
            <a:pPr marL="1219435" lvl="2" indent="-571500">
              <a:buFont typeface="Arial" charset="0"/>
              <a:buChar char="•"/>
            </a:pPr>
            <a:r>
              <a:rPr lang="ru-RU" dirty="0" smtClean="0"/>
              <a:t>типы: простые, массивы, слайсы, </a:t>
            </a:r>
            <a:r>
              <a:rPr lang="en-US" dirty="0"/>
              <a:t>map, </a:t>
            </a:r>
            <a:r>
              <a:rPr lang="en-US" dirty="0" err="1"/>
              <a:t>struct</a:t>
            </a:r>
            <a:endParaRPr lang="ru-RU" dirty="0" smtClean="0"/>
          </a:p>
          <a:p>
            <a:pPr marL="1219435" lvl="2" indent="-571500">
              <a:buFont typeface="Arial" charset="0"/>
              <a:buChar char="•"/>
            </a:pPr>
            <a:r>
              <a:rPr lang="ru-RU" dirty="0" smtClean="0"/>
              <a:t>объявление функций</a:t>
            </a:r>
          </a:p>
          <a:p>
            <a:pPr marL="1219435" lvl="2" indent="-571500">
              <a:buFont typeface="Arial" charset="0"/>
              <a:buChar char="•"/>
            </a:pPr>
            <a:r>
              <a:rPr lang="ru-RU" dirty="0" smtClean="0"/>
              <a:t>создание собственных типов</a:t>
            </a:r>
          </a:p>
        </p:txBody>
      </p:sp>
    </p:spTree>
    <p:extLst>
      <p:ext uri="{BB962C8B-B14F-4D97-AF65-F5344CB8AC3E}">
        <p14:creationId xmlns:p14="http://schemas.microsoft.com/office/powerpoint/2010/main" val="96394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1603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 Go Programming Language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www.youtube.com/watch?v=rKnDgT73v8s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u="sng" dirty="0">
                <a:hlinkClick r:id="rId3"/>
              </a:rPr>
              <a:t>https://tour.golang.org</a:t>
            </a:r>
            <a:r>
              <a:rPr lang="en-US" dirty="0"/>
              <a:t> - </a:t>
            </a:r>
            <a:r>
              <a:rPr lang="en-US" dirty="0" err="1"/>
              <a:t>интерактивное</a:t>
            </a:r>
            <a:r>
              <a:rPr lang="en-US" dirty="0"/>
              <a:t> </a:t>
            </a:r>
            <a:r>
              <a:rPr lang="en-US" dirty="0" err="1"/>
              <a:t>руководство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языку</a:t>
            </a: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u="sng" dirty="0">
                <a:hlinkClick r:id="rId4"/>
              </a:rPr>
              <a:t>https://play.golang.org</a:t>
            </a:r>
            <a:r>
              <a:rPr lang="en-US" dirty="0"/>
              <a:t> - </a:t>
            </a:r>
            <a:r>
              <a:rPr lang="en-US" dirty="0" err="1"/>
              <a:t>поиграть</a:t>
            </a:r>
            <a:r>
              <a:rPr lang="en-US" dirty="0"/>
              <a:t> </a:t>
            </a:r>
            <a:r>
              <a:rPr lang="en-US" dirty="0" err="1"/>
              <a:t>с</a:t>
            </a:r>
            <a:r>
              <a:rPr lang="en-US" dirty="0"/>
              <a:t> Go </a:t>
            </a:r>
            <a:r>
              <a:rPr lang="en-US" dirty="0" err="1"/>
              <a:t>прямо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 smtClean="0"/>
              <a:t>браузере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xmlns="" id="{094C31B7-02C1-F54A-9505-7CCF5F385F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Иван Стрелков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E95345FC-0014-3F4B-9CC5-02C05EBC47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ivstrelkov@ozon.ru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4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3073" y="838200"/>
            <a:ext cx="13476551" cy="6565139"/>
          </a:xfrm>
        </p:spPr>
        <p:txBody>
          <a:bodyPr/>
          <a:lstStyle/>
          <a:p>
            <a:r>
              <a:rPr lang="en-US" sz="7200" dirty="0" smtClean="0"/>
              <a:t>New</a:t>
            </a:r>
            <a:br>
              <a:rPr lang="en-US" sz="7200" dirty="0" smtClean="0"/>
            </a:br>
            <a:r>
              <a:rPr lang="en-US" sz="7200" dirty="0" smtClean="0"/>
              <a:t>Experimental</a:t>
            </a:r>
            <a:br>
              <a:rPr lang="en-US" sz="7200" dirty="0" smtClean="0"/>
            </a:br>
            <a:r>
              <a:rPr lang="en-US" sz="7200" dirty="0" smtClean="0"/>
              <a:t>Concurrent</a:t>
            </a:r>
            <a:br>
              <a:rPr lang="en-US" sz="7200" dirty="0" smtClean="0"/>
            </a:br>
            <a:r>
              <a:rPr lang="en-US" sz="7200" dirty="0" smtClean="0"/>
              <a:t>Garbage-Collected</a:t>
            </a:r>
            <a:br>
              <a:rPr lang="en-US" sz="7200" dirty="0" smtClean="0"/>
            </a:br>
            <a:r>
              <a:rPr lang="en-US" sz="7200" dirty="0" smtClean="0"/>
              <a:t>Systems</a:t>
            </a:r>
            <a:br>
              <a:rPr lang="en-US" sz="7200" dirty="0" smtClean="0"/>
            </a:br>
            <a:r>
              <a:rPr lang="en-US" sz="7200" dirty="0" smtClean="0"/>
              <a:t>Language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Pike “The Go Programming Language” </a:t>
            </a:r>
            <a:r>
              <a:rPr lang="en-US" dirty="0" smtClean="0"/>
              <a:t>@ Google </a:t>
            </a:r>
            <a:r>
              <a:rPr lang="en-US" dirty="0"/>
              <a:t>Tech Talks 2009</a:t>
            </a:r>
          </a:p>
        </p:txBody>
      </p:sp>
    </p:spTree>
    <p:extLst>
      <p:ext uri="{BB962C8B-B14F-4D97-AF65-F5344CB8AC3E}">
        <p14:creationId xmlns:p14="http://schemas.microsoft.com/office/powerpoint/2010/main" val="15720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3073" y="838200"/>
            <a:ext cx="13476551" cy="6565139"/>
          </a:xfrm>
        </p:spPr>
        <p:txBody>
          <a:bodyPr/>
          <a:lstStyle/>
          <a:p>
            <a:r>
              <a:rPr lang="en-US" sz="7200" dirty="0" smtClean="0"/>
              <a:t>New</a:t>
            </a:r>
            <a:br>
              <a:rPr lang="en-US" sz="7200" dirty="0" smtClean="0"/>
            </a:br>
            <a:r>
              <a:rPr lang="en-US" sz="7200" b="1" dirty="0" smtClean="0"/>
              <a:t>Experimental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Concurrent</a:t>
            </a:r>
            <a:br>
              <a:rPr lang="en-US" sz="7200" dirty="0" smtClean="0"/>
            </a:br>
            <a:r>
              <a:rPr lang="en-US" sz="7200" dirty="0" smtClean="0"/>
              <a:t>Garbage-Collected</a:t>
            </a:r>
            <a:br>
              <a:rPr lang="en-US" sz="7200" dirty="0" smtClean="0"/>
            </a:br>
            <a:r>
              <a:rPr lang="en-US" sz="7200" dirty="0" smtClean="0"/>
              <a:t>Systems</a:t>
            </a:r>
            <a:br>
              <a:rPr lang="en-US" sz="7200" dirty="0" smtClean="0"/>
            </a:br>
            <a:r>
              <a:rPr lang="en-US" sz="7200" dirty="0" smtClean="0"/>
              <a:t>Language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Pike “The Go Programming Language” </a:t>
            </a:r>
            <a:r>
              <a:rPr lang="en-US" dirty="0" smtClean="0"/>
              <a:t>@ Google </a:t>
            </a:r>
            <a:r>
              <a:rPr lang="en-US" dirty="0"/>
              <a:t>Tech Talks 2009</a:t>
            </a:r>
          </a:p>
        </p:txBody>
      </p:sp>
    </p:spTree>
    <p:extLst>
      <p:ext uri="{BB962C8B-B14F-4D97-AF65-F5344CB8AC3E}">
        <p14:creationId xmlns:p14="http://schemas.microsoft.com/office/powerpoint/2010/main" val="14909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Написание</a:t>
            </a:r>
            <a:r>
              <a:rPr lang="bg-BG" dirty="0"/>
              <a:t> кода </a:t>
            </a:r>
            <a:r>
              <a:rPr lang="bg-BG" dirty="0" err="1"/>
              <a:t>занимает</a:t>
            </a:r>
            <a:r>
              <a:rPr lang="bg-BG" dirty="0"/>
              <a:t> </a:t>
            </a:r>
            <a:r>
              <a:rPr lang="bg-BG" dirty="0" err="1"/>
              <a:t>слишком</a:t>
            </a:r>
            <a:r>
              <a:rPr lang="bg-BG" dirty="0"/>
              <a:t> много </a:t>
            </a:r>
            <a:r>
              <a:rPr lang="bg-BG" dirty="0" err="1"/>
              <a:t>времени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dirty="0"/>
              <a:t>Много времени на компиляцию и </a:t>
            </a:r>
            <a:r>
              <a:rPr lang="ru-RU" dirty="0" smtClean="0"/>
              <a:t>сборку</a:t>
            </a: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ru-RU" dirty="0"/>
              <a:t>Много времени на размышления во время кодирования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2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3073" y="3533014"/>
            <a:ext cx="13708327" cy="3870325"/>
          </a:xfrm>
        </p:spPr>
        <p:txBody>
          <a:bodyPr/>
          <a:lstStyle/>
          <a:p>
            <a:r>
              <a:rPr lang="en-US" sz="8000" dirty="0" smtClean="0"/>
              <a:t>Go fast!</a:t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>Make programming fun again!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Pike “The Go Programming Language” @ Google Tech Talks 2009</a:t>
            </a:r>
          </a:p>
        </p:txBody>
      </p:sp>
    </p:spTree>
    <p:extLst>
      <p:ext uri="{BB962C8B-B14F-4D97-AF65-F5344CB8AC3E}">
        <p14:creationId xmlns:p14="http://schemas.microsoft.com/office/powerpoint/2010/main" val="19526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6" y="320406"/>
            <a:ext cx="16009934" cy="1598399"/>
          </a:xfrm>
        </p:spPr>
        <p:txBody>
          <a:bodyPr/>
          <a:lstStyle/>
          <a:p>
            <a:r>
              <a:rPr lang="ru-RU" sz="6000" dirty="0"/>
              <a:t>Почему много времени на размышления?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968696" y="2590917"/>
            <a:ext cx="15312703" cy="576739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ru-RU" sz="3600" dirty="0"/>
              <a:t>С 2000го года не появилось новых языков</a:t>
            </a: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ru-RU" sz="3600" dirty="0"/>
              <a:t>При этом многое изменилось</a:t>
            </a:r>
            <a:r>
              <a:rPr lang="ru-RU" sz="3600" dirty="0" smtClean="0"/>
              <a:t>:</a:t>
            </a:r>
            <a:endParaRPr lang="en-US" sz="3600" dirty="0" smtClean="0"/>
          </a:p>
          <a:p>
            <a:pPr marL="1390885" lvl="2" indent="-742950">
              <a:buFont typeface="Arial" charset="0"/>
              <a:buChar char="•"/>
            </a:pPr>
            <a:r>
              <a:rPr lang="bg-BG" sz="3600" dirty="0" err="1"/>
              <a:t>Огромное</a:t>
            </a:r>
            <a:r>
              <a:rPr lang="bg-BG" sz="3600" dirty="0"/>
              <a:t> множество </a:t>
            </a:r>
            <a:r>
              <a:rPr lang="bg-BG" sz="3600" dirty="0" err="1"/>
              <a:t>библиотек</a:t>
            </a:r>
            <a:r>
              <a:rPr lang="bg-BG" sz="3600" dirty="0"/>
              <a:t> и </a:t>
            </a:r>
            <a:r>
              <a:rPr lang="bg-BG" sz="3600" dirty="0" err="1" smtClean="0"/>
              <a:t>зависимостей</a:t>
            </a:r>
            <a:endParaRPr lang="en-US" sz="3600" dirty="0" smtClean="0"/>
          </a:p>
          <a:p>
            <a:pPr marL="1390885" lvl="2" indent="-742950">
              <a:buFont typeface="Arial" charset="0"/>
              <a:buChar char="•"/>
            </a:pPr>
            <a:r>
              <a:rPr lang="ru-RU" sz="3600" dirty="0"/>
              <a:t>Много коммуникации по </a:t>
            </a:r>
            <a:r>
              <a:rPr lang="ru-RU" sz="3600" dirty="0" smtClean="0"/>
              <a:t>сети</a:t>
            </a:r>
            <a:endParaRPr lang="en-US" sz="3600" dirty="0" smtClean="0"/>
          </a:p>
          <a:p>
            <a:pPr marL="1390885" lvl="2" indent="-742950">
              <a:buFont typeface="Arial" charset="0"/>
              <a:buChar char="•"/>
            </a:pPr>
            <a:r>
              <a:rPr lang="ru-RU" sz="3600" dirty="0"/>
              <a:t>Фокус сместился в сторону клиент-серверного </a:t>
            </a:r>
            <a:r>
              <a:rPr lang="ru-RU" sz="3600" dirty="0" smtClean="0"/>
              <a:t>взаимодействия</a:t>
            </a:r>
            <a:endParaRPr lang="en-US" sz="3600" dirty="0" smtClean="0"/>
          </a:p>
          <a:p>
            <a:pPr marL="1390885" lvl="2" indent="-742950">
              <a:buFont typeface="Arial" charset="0"/>
              <a:buChar char="•"/>
            </a:pPr>
            <a:r>
              <a:rPr lang="ru-RU" sz="3600" dirty="0"/>
              <a:t>Огромные </a:t>
            </a:r>
            <a:r>
              <a:rPr lang="ru-RU" sz="3600" dirty="0" smtClean="0"/>
              <a:t>кластеры</a:t>
            </a:r>
          </a:p>
          <a:p>
            <a:pPr marL="1390885" lvl="2" indent="-742950">
              <a:buFont typeface="Arial" charset="0"/>
              <a:buChar char="•"/>
            </a:pPr>
            <a:r>
              <a:rPr lang="ru-RU" sz="3600" dirty="0" smtClean="0"/>
              <a:t>Многоядерные</a:t>
            </a:r>
            <a:r>
              <a:rPr lang="en-US" sz="3600" dirty="0" smtClean="0"/>
              <a:t>/</a:t>
            </a:r>
            <a:r>
              <a:rPr lang="ru-RU" sz="3600" dirty="0" smtClean="0"/>
              <a:t>многопроцессорные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0603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Тема Office">
  <a:themeElements>
    <a:clrScheme name="Ozon Tech 1">
      <a:dk1>
        <a:srgbClr val="000000"/>
      </a:dk1>
      <a:lt1>
        <a:srgbClr val="FEFEFE"/>
      </a:lt1>
      <a:dk2>
        <a:srgbClr val="03346E"/>
      </a:dk2>
      <a:lt2>
        <a:srgbClr val="005BFF"/>
      </a:lt2>
      <a:accent1>
        <a:srgbClr val="66F900"/>
      </a:accent1>
      <a:accent2>
        <a:srgbClr val="005BFF"/>
      </a:accent2>
      <a:accent3>
        <a:srgbClr val="F91155"/>
      </a:accent3>
      <a:accent4>
        <a:srgbClr val="00A2FF"/>
      </a:accent4>
      <a:accent5>
        <a:srgbClr val="FFDC00"/>
      </a:accent5>
      <a:accent6>
        <a:srgbClr val="06C998"/>
      </a:accent6>
      <a:hlink>
        <a:srgbClr val="005BFF"/>
      </a:hlink>
      <a:folHlink>
        <a:srgbClr val="005BFF"/>
      </a:folHlink>
    </a:clrScheme>
    <a:fontScheme name="O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25400" cap="rnd">
          <a:solidFill>
            <a:schemeClr val="tx2"/>
          </a:solidFill>
        </a:ln>
      </a:spPr>
      <a:bodyPr rtlCol="0" anchor="ctr"/>
      <a:lstStyle>
        <a:defPPr algn="ctr">
          <a:defRPr sz="4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2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24737</TotalTime>
  <Words>682</Words>
  <Application>Microsoft Macintosh PowerPoint</Application>
  <PresentationFormat>Custom</PresentationFormat>
  <Paragraphs>176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Системный шрифт</vt:lpstr>
      <vt:lpstr>Arial</vt:lpstr>
      <vt:lpstr>Calibri</vt:lpstr>
      <vt:lpstr>Courier</vt:lpstr>
      <vt:lpstr>Courier New</vt:lpstr>
      <vt:lpstr>Hack</vt:lpstr>
      <vt:lpstr>Тема Office</vt:lpstr>
      <vt:lpstr>PowerPoint Presentation</vt:lpstr>
      <vt:lpstr>Введение в Go. Пакеты</vt:lpstr>
      <vt:lpstr>О чем сегодня пойдет речь?</vt:lpstr>
      <vt:lpstr>Почему появился Go?</vt:lpstr>
      <vt:lpstr>New Experimental Concurrent Garbage-Collected Systems Language</vt:lpstr>
      <vt:lpstr>New Experimental Concurrent Garbage-Collected Systems Language</vt:lpstr>
      <vt:lpstr>Написание кода занимает слишком много времени</vt:lpstr>
      <vt:lpstr>Go fast!  Make programming fun again!</vt:lpstr>
      <vt:lpstr>Почему много времени на размышления?</vt:lpstr>
      <vt:lpstr>Цели языка</vt:lpstr>
      <vt:lpstr>Цели языка</vt:lpstr>
      <vt:lpstr>Обзор языка</vt:lpstr>
      <vt:lpstr>Обзор синтаксиса. Управляющие конструкции</vt:lpstr>
      <vt:lpstr>Управляющие конструкции </vt:lpstr>
      <vt:lpstr>Управляющие конструкции </vt:lpstr>
      <vt:lpstr>Объявления переменных. Простые типы</vt:lpstr>
      <vt:lpstr>Объявления переменных</vt:lpstr>
      <vt:lpstr>Простые типы </vt:lpstr>
      <vt:lpstr>Нулевое значение – ключевая особенность Go</vt:lpstr>
      <vt:lpstr>Составные типы. Массивы</vt:lpstr>
      <vt:lpstr>Составные типы - массивы </vt:lpstr>
      <vt:lpstr>Составные типы - массивы </vt:lpstr>
      <vt:lpstr>Составные типы. Слайсы</vt:lpstr>
      <vt:lpstr>Составные типы - слайсы </vt:lpstr>
      <vt:lpstr>Составные типы - слайсы </vt:lpstr>
      <vt:lpstr>Составные типы - слайсы </vt:lpstr>
      <vt:lpstr>Составные типы - слайсы</vt:lpstr>
      <vt:lpstr>Составные типы - слайсы</vt:lpstr>
      <vt:lpstr>Составные типы. map</vt:lpstr>
      <vt:lpstr>Составные типы - map</vt:lpstr>
      <vt:lpstr>Составные типы. struct</vt:lpstr>
      <vt:lpstr>Составные типы – структуры </vt:lpstr>
      <vt:lpstr>Функции</vt:lpstr>
      <vt:lpstr>Функции – указатели</vt:lpstr>
      <vt:lpstr>Функции – ссылочные типы</vt:lpstr>
      <vt:lpstr>Функции</vt:lpstr>
      <vt:lpstr>Собственные типы</vt:lpstr>
      <vt:lpstr>Собственные типы</vt:lpstr>
      <vt:lpstr>Итоги</vt:lpstr>
      <vt:lpstr>Итоги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Strelkov Ivan Vladimirovich</cp:lastModifiedBy>
  <cp:revision>305</cp:revision>
  <cp:lastPrinted>2021-09-22T14:43:51Z</cp:lastPrinted>
  <dcterms:created xsi:type="dcterms:W3CDTF">2020-01-20T10:09:26Z</dcterms:created>
  <dcterms:modified xsi:type="dcterms:W3CDTF">2021-09-24T07:42:24Z</dcterms:modified>
</cp:coreProperties>
</file>